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78" r:id="rId6"/>
    <p:sldId id="27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051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57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43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05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71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5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26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86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0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007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1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D2FB2-5293-45BB-91B8-F9ECA0251DEA}" type="datetimeFigureOut">
              <a:rPr lang="en-CA" smtClean="0"/>
              <a:t>20/09/2018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0488-23F9-4D27-B279-84573E9B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9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E94D56-EFC1-4B70-8824-D28674D10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247" y="1093153"/>
            <a:ext cx="4647501" cy="24034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C3B2F27-EFCD-4049-8C2D-FBDD81619025}"/>
              </a:ext>
            </a:extLst>
          </p:cNvPr>
          <p:cNvSpPr txBox="1"/>
          <p:nvPr/>
        </p:nvSpPr>
        <p:spPr>
          <a:xfrm>
            <a:off x="1407446" y="3564153"/>
            <a:ext cx="632910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dirty="0">
                <a:ea typeface="Verdana" panose="020B0604030504040204" pitchFamily="34" charset="0"/>
              </a:rPr>
              <a:t>Deputation to City of Kawartha Lakes City Council</a:t>
            </a:r>
          </a:p>
          <a:p>
            <a:pPr algn="ctr"/>
            <a:r>
              <a:rPr lang="en-CA" sz="2400" dirty="0">
                <a:ea typeface="Verdana" panose="020B0604030504040204" pitchFamily="34" charset="0"/>
              </a:rPr>
              <a:t>September 18, 2018</a:t>
            </a:r>
          </a:p>
          <a:p>
            <a:pPr algn="ctr"/>
            <a:endParaRPr lang="en-CA" sz="2000" dirty="0">
              <a:ea typeface="Verdana" panose="020B0604030504040204" pitchFamily="34" charset="0"/>
            </a:endParaRPr>
          </a:p>
          <a:p>
            <a:pPr algn="ctr"/>
            <a:r>
              <a:rPr lang="en-CA" sz="2000" dirty="0">
                <a:ea typeface="Verdana" panose="020B0604030504040204" pitchFamily="34" charset="0"/>
              </a:rPr>
              <a:t>Susan Taylor and Dianne Lister</a:t>
            </a:r>
          </a:p>
          <a:p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8BCDF49-FD2B-44FB-AD6A-5D676339171C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8EABDE5-4C7E-4C2D-9D4B-8CE08D6E4B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0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771787" y="1861687"/>
            <a:ext cx="74691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cap="all" dirty="0"/>
              <a:t>Arts and Culture = Business</a:t>
            </a:r>
            <a:endParaRPr lang="en-CA" sz="3200" dirty="0"/>
          </a:p>
          <a:p>
            <a:r>
              <a:rPr lang="en-US" sz="2000" dirty="0"/>
              <a:t> </a:t>
            </a:r>
          </a:p>
          <a:p>
            <a:endParaRPr lang="en-CA" sz="2000" dirty="0"/>
          </a:p>
          <a:p>
            <a:pPr lvl="0" algn="ctr"/>
            <a:r>
              <a:rPr lang="en-GB" sz="2800" b="1" dirty="0">
                <a:solidFill>
                  <a:srgbClr val="C00000"/>
                </a:solidFill>
              </a:rPr>
              <a:t>The cultural sector contributed to 301,933 jobs in Ontario in 2014</a:t>
            </a:r>
            <a:r>
              <a:rPr lang="en-CA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>
                <a:solidFill>
                  <a:srgbClr val="C00000"/>
                </a:solidFill>
              </a:rPr>
              <a:t>with a direct economic impact of $27.7 billion, or 4.1% of the Ontario’s Gross Domestic Product (GDP).</a:t>
            </a:r>
            <a:endParaRPr lang="en-CA" sz="2800" b="1" dirty="0">
              <a:solidFill>
                <a:srgbClr val="C00000"/>
              </a:solidFill>
            </a:endParaRPr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A1FA2DB-5D74-4460-A5B4-0EE0B6C21A8C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2849B6C-CC10-4619-B9A4-86FFF20EC1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1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771787" y="1861687"/>
            <a:ext cx="74691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RESOURCES OF THE SECTOR</a:t>
            </a:r>
            <a:endParaRPr lang="en-CA" sz="3200" dirty="0"/>
          </a:p>
          <a:p>
            <a:endParaRPr lang="en-US" sz="2000" dirty="0"/>
          </a:p>
          <a:p>
            <a:pPr algn="ctr"/>
            <a:r>
              <a:rPr lang="en-US" sz="2000" dirty="0"/>
              <a:t>The main cultural resources that our community has to offer: </a:t>
            </a:r>
            <a:endParaRPr lang="en-CA" sz="2000" dirty="0"/>
          </a:p>
          <a:p>
            <a:pPr lvl="0" algn="ctr"/>
            <a:endParaRPr lang="en-US" sz="1600" dirty="0"/>
          </a:p>
          <a:p>
            <a:pPr lvl="0" algn="ctr"/>
            <a:r>
              <a:rPr lang="en-US" sz="1600" dirty="0"/>
              <a:t>Kawartha Settlers’ Village</a:t>
            </a:r>
            <a:endParaRPr lang="en-CA" sz="1600" dirty="0"/>
          </a:p>
          <a:p>
            <a:pPr lvl="0" algn="ctr"/>
            <a:r>
              <a:rPr lang="en-US" sz="1600" dirty="0" err="1"/>
              <a:t>Maryboro</a:t>
            </a:r>
            <a:r>
              <a:rPr lang="en-US" sz="1600" dirty="0"/>
              <a:t> Lodge</a:t>
            </a:r>
            <a:endParaRPr lang="en-CA" sz="1600" dirty="0"/>
          </a:p>
          <a:p>
            <a:pPr lvl="0" algn="ctr"/>
            <a:r>
              <a:rPr lang="en-US" sz="1600" dirty="0"/>
              <a:t>The Boyd Heritage Museum</a:t>
            </a:r>
            <a:endParaRPr lang="en-CA" sz="1600" dirty="0"/>
          </a:p>
          <a:p>
            <a:pPr lvl="0" algn="ctr"/>
            <a:r>
              <a:rPr lang="en-US" sz="1600" dirty="0"/>
              <a:t>The Olde </a:t>
            </a:r>
            <a:r>
              <a:rPr lang="en-US" sz="1600" dirty="0" err="1"/>
              <a:t>Gaol</a:t>
            </a:r>
            <a:r>
              <a:rPr lang="en-US" sz="1600" dirty="0"/>
              <a:t> Museum</a:t>
            </a:r>
            <a:endParaRPr lang="en-CA" sz="1600" dirty="0"/>
          </a:p>
          <a:p>
            <a:pPr lvl="0" algn="ctr"/>
            <a:r>
              <a:rPr lang="en-US" sz="1600" dirty="0" err="1"/>
              <a:t>Kirkfield</a:t>
            </a:r>
            <a:r>
              <a:rPr lang="en-US" sz="1600" dirty="0"/>
              <a:t> &amp; District Historical Society Museum</a:t>
            </a:r>
            <a:endParaRPr lang="en-CA" sz="1600" dirty="0"/>
          </a:p>
          <a:p>
            <a:pPr lvl="0" algn="ctr"/>
            <a:r>
              <a:rPr lang="en-CA" sz="1600" dirty="0" err="1"/>
              <a:t>Kinmount</a:t>
            </a:r>
            <a:r>
              <a:rPr lang="en-CA" sz="1600" dirty="0"/>
              <a:t> Model Railway &amp; Museum</a:t>
            </a:r>
            <a:br>
              <a:rPr lang="en-CA" sz="1600" dirty="0"/>
            </a:br>
            <a:r>
              <a:rPr lang="en-CA" sz="1600" dirty="0"/>
              <a:t>Austin Sawmill</a:t>
            </a:r>
          </a:p>
          <a:p>
            <a:pPr lvl="0" algn="ctr"/>
            <a:r>
              <a:rPr lang="en-US" sz="1600" dirty="0"/>
              <a:t>Academy Theatre</a:t>
            </a:r>
            <a:endParaRPr lang="en-CA" sz="1600" dirty="0"/>
          </a:p>
          <a:p>
            <a:pPr lvl="0" algn="ctr"/>
            <a:r>
              <a:rPr lang="en-US" sz="1600" dirty="0"/>
              <a:t>Kawartha Art Gallery</a:t>
            </a:r>
            <a:endParaRPr lang="en-CA" sz="16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4787253-E491-40B8-8A57-B0AFF7D2DA3E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7ADBD4A-7CC7-4A51-B827-D1994D41B1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3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771787" y="1861687"/>
            <a:ext cx="7469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THE ARTS &amp; HERITAGE TRAIL</a:t>
            </a:r>
          </a:p>
          <a:p>
            <a:endParaRPr lang="en-US" sz="2000" dirty="0"/>
          </a:p>
          <a:p>
            <a:endParaRPr lang="en-CA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C9E89A7-DAD8-4A99-B408-FB1A8C56F44F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A5BE401-98C9-4D66-878D-D2B80E439C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  <p:pic>
        <p:nvPicPr>
          <p:cNvPr id="3" name="Picture 2" descr="A sign in front of a house&#10;&#10;Description generated with very high confidence">
            <a:extLst>
              <a:ext uri="{FF2B5EF4-FFF2-40B4-BE49-F238E27FC236}">
                <a16:creationId xmlns:a16="http://schemas.microsoft.com/office/drawing/2014/main" xmlns="" id="{66175281-DC05-49B7-8011-44CAC99983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7" y="2835479"/>
            <a:ext cx="3508454" cy="23405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0978B7-6F1A-4ED1-B9F4-9DAB7DE34556}"/>
              </a:ext>
            </a:extLst>
          </p:cNvPr>
          <p:cNvSpPr txBox="1"/>
          <p:nvPr/>
        </p:nvSpPr>
        <p:spPr>
          <a:xfrm>
            <a:off x="4732437" y="2912439"/>
            <a:ext cx="35084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50 cultural destinations</a:t>
            </a:r>
          </a:p>
          <a:p>
            <a:pPr algn="ctr"/>
            <a:endParaRPr lang="en-CA" dirty="0"/>
          </a:p>
          <a:p>
            <a:pPr algn="ctr"/>
            <a:r>
              <a:rPr lang="en-CA" dirty="0"/>
              <a:t>25 arts destinations</a:t>
            </a:r>
          </a:p>
          <a:p>
            <a:pPr algn="ctr"/>
            <a:r>
              <a:rPr lang="en-CA" dirty="0"/>
              <a:t>19 heritage destinations</a:t>
            </a:r>
          </a:p>
          <a:p>
            <a:pPr algn="ctr"/>
            <a:r>
              <a:rPr lang="en-CA" dirty="0"/>
              <a:t>3 natural heritage destinations</a:t>
            </a:r>
          </a:p>
          <a:p>
            <a:pPr algn="ctr"/>
            <a:r>
              <a:rPr lang="en-CA" dirty="0"/>
              <a:t>3 culinary culture destinations</a:t>
            </a:r>
          </a:p>
          <a:p>
            <a:pPr algn="ctr"/>
            <a:endParaRPr lang="en-CA" dirty="0"/>
          </a:p>
          <a:p>
            <a:pPr algn="ctr"/>
            <a:r>
              <a:rPr lang="en-CA" dirty="0"/>
              <a:t>2 experiences developed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080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693707" y="1240875"/>
            <a:ext cx="746910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ACKNOWLEDGEMENT OF THE SECTOR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Guiding Assumptions</a:t>
            </a:r>
            <a:r>
              <a:rPr lang="en-US" dirty="0"/>
              <a:t> of the May 2013 Master Cultural Plan </a:t>
            </a:r>
            <a:r>
              <a:rPr lang="en-US" dirty="0" smtClean="0"/>
              <a:t>reads:</a:t>
            </a:r>
            <a:endParaRPr lang="en-CA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</a:t>
            </a:r>
            <a:r>
              <a:rPr lang="en-US" dirty="0"/>
              <a:t>pursuing this Vision, the Council of the City of Kawartha Lakes embraces the </a:t>
            </a:r>
            <a:r>
              <a:rPr lang="en-US" dirty="0" smtClean="0"/>
              <a:t>following. We see:</a:t>
            </a:r>
          </a:p>
          <a:p>
            <a:pPr marL="285750" lvl="0" indent="-285750">
              <a:spcAft>
                <a:spcPts val="600"/>
              </a:spcAft>
              <a:buFont typeface="Arial"/>
              <a:buChar char="•"/>
            </a:pPr>
            <a:r>
              <a:rPr lang="en-US" dirty="0"/>
              <a:t>Creativity and culture as increasingly important drivers in growing and diversifying the economy </a:t>
            </a:r>
            <a:endParaRPr lang="en-US" dirty="0" smtClean="0"/>
          </a:p>
          <a:p>
            <a:pPr marL="285750" lvl="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Volunteers </a:t>
            </a:r>
            <a:r>
              <a:rPr lang="en-US" dirty="0"/>
              <a:t>as fundamental to the cultural life of our community and a symbol of civic pride and commitment </a:t>
            </a:r>
            <a:endParaRPr lang="en-US" dirty="0" smtClean="0"/>
          </a:p>
          <a:p>
            <a:pPr marL="285750" lvl="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Our </a:t>
            </a:r>
            <a:r>
              <a:rPr lang="en-US" dirty="0"/>
              <a:t>combined natural and cultural environments as key to the quality of place that attracts people and investment </a:t>
            </a:r>
            <a:endParaRPr lang="en-US" dirty="0" smtClean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growing cultural diversity of our community as a source of vitality and value the rich history and culture of Aboriginal communities </a:t>
            </a:r>
            <a:endParaRPr lang="en-CA" dirty="0"/>
          </a:p>
          <a:p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99229E8-E232-46CB-8811-8691D450F49E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D91B596-DDA0-4733-B35E-67D9040C62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4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797763" y="1260254"/>
            <a:ext cx="7469104" cy="4447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rtists </a:t>
            </a:r>
            <a:r>
              <a:rPr lang="en-US" dirty="0"/>
              <a:t>and creators as essential sources of new ideas, innovation and technologies important to our </a:t>
            </a:r>
            <a:r>
              <a:rPr lang="en-US" dirty="0" smtClean="0"/>
              <a:t>future </a:t>
            </a:r>
            <a:endParaRPr lang="en-CA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history and culture as a source of identity for individual communities and the city as a </a:t>
            </a:r>
            <a:r>
              <a:rPr lang="en-US" dirty="0" smtClean="0"/>
              <a:t>whole</a:t>
            </a:r>
            <a:endParaRPr lang="en-CA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cultural assets as essential to building vibrant downtowns that are the social and economic hubs of our </a:t>
            </a:r>
            <a:r>
              <a:rPr lang="en-US" dirty="0" smtClean="0"/>
              <a:t>communities</a:t>
            </a:r>
            <a:endParaRPr lang="en-CA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community in which cultural programs and activities are accessible to all residents through all phases of </a:t>
            </a:r>
            <a:r>
              <a:rPr lang="en-US" dirty="0" smtClean="0"/>
              <a:t>life</a:t>
            </a:r>
            <a:endParaRPr lang="en-CA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municipality that integrates culture into all aspects of planning and decision-</a:t>
            </a:r>
            <a:r>
              <a:rPr lang="en-US" dirty="0" smtClean="0"/>
              <a:t>making</a:t>
            </a:r>
            <a:endParaRPr lang="en-CA" dirty="0"/>
          </a:p>
          <a:p>
            <a:pPr lvl="0" algn="ctr">
              <a:spcBef>
                <a:spcPts val="1200"/>
              </a:spcBef>
            </a:pPr>
            <a:r>
              <a:rPr lang="en-US" b="1" i="1" cap="all" dirty="0" smtClean="0"/>
              <a:t>A </a:t>
            </a:r>
            <a:r>
              <a:rPr lang="en-US" b="1" i="1" cap="all" dirty="0"/>
              <a:t>municipality that values and supports strong cultural organizations working together toward shared </a:t>
            </a:r>
            <a:r>
              <a:rPr lang="en-US" b="1" i="1" cap="all" dirty="0" smtClean="0"/>
              <a:t>goals</a:t>
            </a:r>
            <a:endParaRPr lang="en-CA" b="1" i="1" cap="all" dirty="0"/>
          </a:p>
          <a:p>
            <a:endParaRPr lang="en-CA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3FF9FF0-D0E3-4B37-9EDF-04C013B5F006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71D7B80-D89E-408C-A67A-3345093576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0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837448" y="1208614"/>
            <a:ext cx="7469104" cy="509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/>
              <a:t>CURRENT STATUS OF </a:t>
            </a:r>
            <a:r>
              <a:rPr lang="en-US" sz="3200" dirty="0" smtClean="0"/>
              <a:t>THE SECTOR</a:t>
            </a:r>
            <a:endParaRPr lang="en-CA" sz="20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CA" dirty="0"/>
              <a:t>The external environment has changed since the consultations for the Cultural Master Plan were conducted in 2011-</a:t>
            </a:r>
            <a:r>
              <a:rPr lang="en-CA" dirty="0" smtClean="0"/>
              <a:t>2012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CA" dirty="0" smtClean="0"/>
              <a:t>The </a:t>
            </a:r>
            <a:r>
              <a:rPr lang="en-CA" dirty="0"/>
              <a:t>10 year plan is at the 5 year point and requires a Refresh that takes into consideration some of the following factors and sets new Strategic Priorities that align with the City’s 10 year Financial Plan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CA" dirty="0" smtClean="0"/>
              <a:t>Under </a:t>
            </a:r>
            <a:r>
              <a:rPr lang="en-CA" dirty="0"/>
              <a:t>the current Cultural Master Plan there is a Strategic Priority of Increasing Capacity in the </a:t>
            </a:r>
            <a:r>
              <a:rPr lang="en-CA" dirty="0" smtClean="0"/>
              <a:t>Sector</a:t>
            </a:r>
            <a:endParaRPr lang="en-CA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CA" dirty="0" smtClean="0"/>
              <a:t>Organizations </a:t>
            </a:r>
            <a:r>
              <a:rPr lang="en-CA" dirty="0"/>
              <a:t>need training in Board recruitment, Board relations, financial planning, risk management, marketing and philanthropy, HR management of not-for-profits, government relations and grant writing, and legal compliance, to name a </a:t>
            </a:r>
            <a:r>
              <a:rPr lang="en-CA" dirty="0" smtClean="0"/>
              <a:t>few</a:t>
            </a:r>
          </a:p>
          <a:p>
            <a:pPr marL="285750" indent="-285750">
              <a:buFont typeface="Arial"/>
              <a:buChar char="•"/>
            </a:pPr>
            <a:r>
              <a:rPr lang="en-CA" dirty="0"/>
              <a:t>Many organizations require professional staff to work with volunteers, and provide day-to-day management, and continuity with stakeholders, donors and </a:t>
            </a:r>
            <a:r>
              <a:rPr lang="en-CA" dirty="0" smtClean="0"/>
              <a:t>funders</a:t>
            </a:r>
            <a:endParaRPr lang="en-CA" dirty="0"/>
          </a:p>
          <a:p>
            <a:r>
              <a:rPr lang="en-GB" sz="1600" dirty="0"/>
              <a:t> </a:t>
            </a:r>
            <a:endParaRPr lang="en-CA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B7F243-23A2-4713-9521-2ABE614A2B60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82BBA24-2284-4FA4-B45D-2072FBCA6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53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761948" y="1369945"/>
            <a:ext cx="74691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/>
              <a:buChar char="•"/>
            </a:pPr>
            <a:r>
              <a:rPr lang="en-CA" dirty="0" smtClean="0"/>
              <a:t>There </a:t>
            </a:r>
            <a:r>
              <a:rPr lang="en-CA" dirty="0"/>
              <a:t>is a Vision for a cultural community hub and seed funding of $50,000 to initiate a Feasibility Study, however additional funds are required in order to launch the study, which will consider community needs, site locations, business models and a governance structure, in addition to financial </a:t>
            </a:r>
            <a:r>
              <a:rPr lang="en-CA" dirty="0" smtClean="0"/>
              <a:t>feasibility</a:t>
            </a:r>
            <a:endParaRPr lang="en-CA" dirty="0"/>
          </a:p>
          <a:p>
            <a:pPr marL="285750" indent="-285750">
              <a:buFont typeface="Arial"/>
              <a:buChar char="•"/>
            </a:pPr>
            <a:r>
              <a:rPr lang="en-CA" dirty="0" smtClean="0"/>
              <a:t>Arts </a:t>
            </a:r>
            <a:r>
              <a:rPr lang="en-CA" dirty="0"/>
              <a:t>&amp; Heritage Trail has grown in membership and stature but current grant funding ends September </a:t>
            </a:r>
            <a:r>
              <a:rPr lang="en-CA" dirty="0" smtClean="0"/>
              <a:t>2018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CA" dirty="0" smtClean="0"/>
              <a:t>Cultural </a:t>
            </a:r>
            <a:r>
              <a:rPr lang="en-CA" dirty="0"/>
              <a:t>Tourism is recognized by CKL as an important economic driver and KLAC has existed for 3.5 years and has experienced Board members who can partner with the City as </a:t>
            </a:r>
            <a:r>
              <a:rPr lang="en-CA" dirty="0" smtClean="0"/>
              <a:t>advisors</a:t>
            </a:r>
            <a:endParaRPr lang="en-CA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 </a:t>
            </a:r>
            <a:r>
              <a:rPr lang="en-CA" sz="2000" b="1" i="1" dirty="0" smtClean="0"/>
              <a:t>Today </a:t>
            </a:r>
            <a:r>
              <a:rPr lang="en-CA" sz="2000" b="1" i="1" dirty="0"/>
              <a:t>and going forward, </a:t>
            </a:r>
            <a:r>
              <a:rPr lang="en-CA" sz="2000" b="1" i="1" dirty="0" smtClean="0"/>
              <a:t>the </a:t>
            </a:r>
            <a:r>
              <a:rPr lang="en-CA" sz="2000" b="1" i="1" dirty="0"/>
              <a:t>need is </a:t>
            </a:r>
            <a:r>
              <a:rPr lang="en-CA" sz="2000" b="1" i="1" dirty="0" smtClean="0"/>
              <a:t>urgent </a:t>
            </a:r>
          </a:p>
          <a:p>
            <a:pPr lvl="0" algn="ctr"/>
            <a:r>
              <a:rPr lang="en-CA" sz="2000" b="1" i="1" dirty="0" smtClean="0"/>
              <a:t>Cultural </a:t>
            </a:r>
            <a:r>
              <a:rPr lang="en-CA" sz="2000" b="1" i="1" dirty="0"/>
              <a:t>and heritage organizations are often in crisis mode </a:t>
            </a:r>
            <a:endParaRPr lang="en-CA" sz="2000" b="1" i="1" dirty="0" smtClean="0"/>
          </a:p>
          <a:p>
            <a:pPr lvl="0" algn="ctr"/>
            <a:r>
              <a:rPr lang="en-CA" sz="2000" b="1" i="1" dirty="0" smtClean="0"/>
              <a:t>to </a:t>
            </a:r>
            <a:r>
              <a:rPr lang="en-CA" sz="2000" b="1" i="1" dirty="0"/>
              <a:t>manage and fund their </a:t>
            </a:r>
            <a:r>
              <a:rPr lang="en-CA" sz="2000" b="1" i="1" dirty="0" smtClean="0"/>
              <a:t>operations</a:t>
            </a:r>
            <a:endParaRPr lang="en-CA" sz="2000" dirty="0"/>
          </a:p>
          <a:p>
            <a:endParaRPr lang="en-CA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47DE2D6-9D36-4720-A0E2-7C348EB0B508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C54125-BF06-4233-BF11-CF50F72A5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8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921339" y="1767006"/>
            <a:ext cx="74691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GOING FORWARD</a:t>
            </a:r>
            <a:endParaRPr lang="en-CA" sz="3200" dirty="0"/>
          </a:p>
          <a:p>
            <a:r>
              <a:rPr lang="en-US" b="1" dirty="0"/>
              <a:t> </a:t>
            </a:r>
            <a:endParaRPr lang="en-CA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The cultural tourism of the City of Kawartha Lakes will not bring economic benefit to our community without investment and effective </a:t>
            </a:r>
            <a:r>
              <a:rPr lang="en-US" sz="2000" dirty="0" smtClean="0"/>
              <a:t>management</a:t>
            </a:r>
            <a:endParaRPr lang="en-US" sz="2000" dirty="0"/>
          </a:p>
          <a:p>
            <a:endParaRPr lang="en-CA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Investment with effective management will allow our cultural institutions to grow from providing static experiences to experiential </a:t>
            </a:r>
            <a:r>
              <a:rPr lang="en-US" sz="2000" dirty="0" smtClean="0"/>
              <a:t>experiences</a:t>
            </a:r>
            <a:endParaRPr lang="en-CA" sz="2000" dirty="0"/>
          </a:p>
          <a:p>
            <a:r>
              <a:rPr lang="en-US" b="1" dirty="0"/>
              <a:t> </a:t>
            </a:r>
            <a:endParaRPr lang="en-CA" dirty="0"/>
          </a:p>
          <a:p>
            <a:endParaRPr lang="en-CA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4DC3A5B-467D-441E-AA7F-3F48415A5257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EF6D490-E0B3-4A37-BCBE-E17AE83644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59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771307" y="1844077"/>
            <a:ext cx="7469104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INVESTMENT, THE NEXT </a:t>
            </a:r>
            <a:r>
              <a:rPr lang="en-US" sz="3200" dirty="0" smtClean="0"/>
              <a:t>STEP</a:t>
            </a:r>
          </a:p>
          <a:p>
            <a:pPr algn="ctr"/>
            <a:endParaRPr lang="en-CA" sz="3200" dirty="0"/>
          </a:p>
          <a:p>
            <a:pPr algn="ctr"/>
            <a:r>
              <a:rPr lang="en-US" sz="2000" dirty="0" smtClean="0"/>
              <a:t>It </a:t>
            </a:r>
            <a:r>
              <a:rPr lang="en-US" sz="2000" dirty="0"/>
              <a:t>is the recommendation of the Kawartha Lakes Arts Council with the support of the Kawartha Lakes Heritage Network </a:t>
            </a:r>
            <a:endParaRPr lang="en-US" sz="2000" dirty="0" smtClean="0"/>
          </a:p>
          <a:p>
            <a:pPr algn="ctr"/>
            <a:r>
              <a:rPr lang="en-US" sz="2000" dirty="0" smtClean="0"/>
              <a:t>that </a:t>
            </a:r>
            <a:r>
              <a:rPr lang="en-US" sz="2000" dirty="0"/>
              <a:t>we ask Council to support the </a:t>
            </a:r>
            <a:r>
              <a:rPr lang="en-US" sz="2000" dirty="0" smtClean="0"/>
              <a:t>following:</a:t>
            </a:r>
            <a:endParaRPr lang="en-US" sz="2000" dirty="0"/>
          </a:p>
          <a:p>
            <a:endParaRPr lang="en-CA" dirty="0"/>
          </a:p>
          <a:p>
            <a:pPr marL="342900" indent="-342900">
              <a:buAutoNum type="alphaLcParenR"/>
            </a:pPr>
            <a:endParaRPr lang="en-US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2077285-33C5-47E7-9714-E1D4252C5F1D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65C9DAA-53FB-430E-B911-6CEC048D1B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76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855197" y="2253400"/>
            <a:ext cx="74691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2019 BUDGET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000" dirty="0"/>
          </a:p>
          <a:p>
            <a:pPr algn="ctr"/>
            <a:r>
              <a:rPr lang="en-US" sz="2000" dirty="0"/>
              <a:t>Expand on the current funding model that is in place for </a:t>
            </a:r>
            <a:r>
              <a:rPr lang="en-US" sz="2000" dirty="0" err="1"/>
              <a:t>Maryboro</a:t>
            </a:r>
            <a:r>
              <a:rPr lang="en-US" sz="2000" dirty="0"/>
              <a:t> Lodge/Fenelon Museum to include similar funding for comparable cultural organizations using eligibility criteria developed by a proposed Steering </a:t>
            </a:r>
            <a:r>
              <a:rPr lang="en-US" sz="2000" dirty="0" smtClean="0"/>
              <a:t>Committee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3240775-0EF6-488E-A0B3-EC3688B2D6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302" y="328374"/>
            <a:ext cx="2325851" cy="20932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65928EE-2940-458B-969C-84B0D6A0A13E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8107B8C-14BE-414F-AB7C-459C37408B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5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8AB084E-E88C-436B-8E68-5281BEFC4D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FB7B0B-A1E6-449F-B1A2-94D7A614B67A}"/>
              </a:ext>
            </a:extLst>
          </p:cNvPr>
          <p:cNvSpPr txBox="1"/>
          <p:nvPr/>
        </p:nvSpPr>
        <p:spPr>
          <a:xfrm>
            <a:off x="604007" y="1870745"/>
            <a:ext cx="789404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ea typeface="Verdana" panose="020B0604030504040204" pitchFamily="34" charset="0"/>
                <a:cs typeface="Angsana New" panose="020B0502040204020203" pitchFamily="18" charset="-34"/>
              </a:rPr>
              <a:t>THANK YOU!</a:t>
            </a:r>
          </a:p>
          <a:p>
            <a:pPr algn="ctr"/>
            <a:endParaRPr lang="en-CA" sz="2000" dirty="0">
              <a:ea typeface="Verdana" panose="020B0604030504040204" pitchFamily="34" charset="0"/>
            </a:endParaRPr>
          </a:p>
          <a:p>
            <a:pPr algn="ctr"/>
            <a:r>
              <a:rPr lang="en-CA" sz="2000" b="1" dirty="0">
                <a:ea typeface="Verdana" panose="020B0604030504040204" pitchFamily="34" charset="0"/>
              </a:rPr>
              <a:t>We are not here today to ask for </a:t>
            </a:r>
            <a:r>
              <a:rPr lang="en-CA" sz="2000" b="1" dirty="0" smtClean="0">
                <a:ea typeface="Verdana" panose="020B0604030504040204" pitchFamily="34" charset="0"/>
              </a:rPr>
              <a:t>money</a:t>
            </a:r>
            <a:endParaRPr lang="en-CA" sz="2000" b="1" dirty="0">
              <a:ea typeface="Verdana" panose="020B0604030504040204" pitchFamily="34" charset="0"/>
            </a:endParaRPr>
          </a:p>
          <a:p>
            <a:pPr algn="ctr"/>
            <a:endParaRPr lang="en-CA" sz="2000" b="1" dirty="0">
              <a:ea typeface="Verdana" panose="020B0604030504040204" pitchFamily="34" charset="0"/>
            </a:endParaRPr>
          </a:p>
          <a:p>
            <a:pPr algn="ctr"/>
            <a:r>
              <a:rPr lang="en-CA" sz="2000" dirty="0">
                <a:ea typeface="Verdana" panose="020B0604030504040204" pitchFamily="34" charset="0"/>
              </a:rPr>
              <a:t>We are here to </a:t>
            </a:r>
            <a:r>
              <a:rPr lang="en-CA" sz="2000" b="1" dirty="0">
                <a:ea typeface="Verdana" panose="020B0604030504040204" pitchFamily="34" charset="0"/>
              </a:rPr>
              <a:t>THANK OUR MAYOR AND COUNCIL </a:t>
            </a:r>
            <a:r>
              <a:rPr lang="en-CA" sz="2000" dirty="0">
                <a:ea typeface="Verdana" panose="020B0604030504040204" pitchFamily="34" charset="0"/>
              </a:rPr>
              <a:t>for their support of the Cultural Sector that has brought us to where we are today </a:t>
            </a:r>
            <a:endParaRPr lang="en-CA" sz="2000" dirty="0" smtClean="0">
              <a:ea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CA" sz="2000" dirty="0" smtClean="0">
                <a:ea typeface="Verdana" panose="020B0604030504040204" pitchFamily="34" charset="0"/>
              </a:rPr>
              <a:t>and </a:t>
            </a:r>
            <a:r>
              <a:rPr lang="en-CA" sz="2000" dirty="0">
                <a:ea typeface="Verdana" panose="020B0604030504040204" pitchFamily="34" charset="0"/>
              </a:rPr>
              <a:t>for your time today as we present the choices and partnerships that we can make for the increased economic wellbeing of our </a:t>
            </a:r>
            <a:r>
              <a:rPr lang="en-CA" sz="2000" dirty="0" smtClean="0">
                <a:ea typeface="Verdana" panose="020B0604030504040204" pitchFamily="34" charset="0"/>
              </a:rPr>
              <a:t>community</a:t>
            </a:r>
            <a:endParaRPr lang="en-CA" sz="2000" dirty="0">
              <a:ea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23497D-61DE-421E-9B77-ABA3A1406C59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83D7AD-54A4-41D4-9FD6-F7E6272EB0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20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868426" y="2240170"/>
            <a:ext cx="74691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MUNICIPAL LEADERSHIP</a:t>
            </a:r>
          </a:p>
          <a:p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Increase </a:t>
            </a:r>
            <a:r>
              <a:rPr lang="en-US" sz="2000" dirty="0"/>
              <a:t>the number of City cultural staff positions in Economic Development </a:t>
            </a:r>
            <a:r>
              <a:rPr lang="en-US" sz="2000" dirty="0" smtClean="0"/>
              <a:t>one position to the following four positions: </a:t>
            </a:r>
            <a:endParaRPr lang="en-CA" sz="2000" dirty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Senior Leader, </a:t>
            </a:r>
            <a:r>
              <a:rPr lang="en-US" sz="2000" dirty="0" smtClean="0"/>
              <a:t>Culture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Heritage </a:t>
            </a:r>
            <a:r>
              <a:rPr lang="en-US" sz="2000" dirty="0"/>
              <a:t>Planner – currently proposed by Development Services </a:t>
            </a:r>
            <a:endParaRPr lang="en-US" sz="2000" dirty="0" smtClean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Cultural </a:t>
            </a:r>
            <a:r>
              <a:rPr lang="en-US" sz="2000" dirty="0"/>
              <a:t>Organizations &amp; Arts &amp; Heritage Trail </a:t>
            </a:r>
            <a:r>
              <a:rPr lang="en-US" sz="2000" dirty="0" smtClean="0"/>
              <a:t>Programmer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Administrative </a:t>
            </a:r>
            <a:r>
              <a:rPr lang="en-US" sz="2000" dirty="0"/>
              <a:t>Assistant – to be shared with KLAC and </a:t>
            </a:r>
            <a:r>
              <a:rPr lang="en-US" sz="2000" dirty="0" smtClean="0"/>
              <a:t>KLHN</a:t>
            </a:r>
          </a:p>
          <a:p>
            <a:pPr marL="800100" lvl="1" indent="-342900">
              <a:buFont typeface="Arial"/>
              <a:buChar char="•"/>
            </a:pPr>
            <a:endParaRPr lang="en-CA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FE74625-F96A-4936-8D76-6C6CF31BE9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526" y="343708"/>
            <a:ext cx="2344728" cy="211025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9AF0B97-4D12-435F-B198-F2CDA07FFE34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95851A7-96B6-4061-B0E9-DED3DC8B34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99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868425" y="2068183"/>
            <a:ext cx="74691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STEERING COMMITTEE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 steering committee of the following be created to </a:t>
            </a:r>
            <a:r>
              <a:rPr lang="en-US" sz="2000" dirty="0"/>
              <a:t>meet immediate needs in the cultural </a:t>
            </a:r>
            <a:r>
              <a:rPr lang="en-US" sz="2000" dirty="0" smtClean="0"/>
              <a:t>sector, develop </a:t>
            </a:r>
            <a:r>
              <a:rPr lang="en-US" sz="2000" dirty="0"/>
              <a:t>funding eligibility criteria for core </a:t>
            </a:r>
            <a:r>
              <a:rPr lang="en-US" sz="2000" dirty="0" smtClean="0"/>
              <a:t>funding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develop a Municipal Cultural Plan that meets the specific needs of the CKL: </a:t>
            </a:r>
            <a:endParaRPr lang="en-CA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Senior Leader, Culture</a:t>
            </a:r>
            <a:endParaRPr lang="en-CA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Heritage Planner</a:t>
            </a:r>
            <a:endParaRPr lang="en-CA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Cultural Organizations &amp; Arts &amp; Heritage Trail </a:t>
            </a:r>
            <a:r>
              <a:rPr lang="en-US" sz="2000" dirty="0" smtClean="0"/>
              <a:t>Programmer</a:t>
            </a:r>
            <a:endParaRPr lang="en-CA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City Councilors (number to be determined</a:t>
            </a:r>
            <a:r>
              <a:rPr lang="en-US" sz="2000" dirty="0" smtClean="0"/>
              <a:t>)</a:t>
            </a:r>
            <a:endParaRPr lang="en-CA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Members from the </a:t>
            </a:r>
            <a:r>
              <a:rPr lang="en-US" sz="2000" dirty="0" smtClean="0"/>
              <a:t>Cultural </a:t>
            </a:r>
            <a:r>
              <a:rPr lang="en-US" sz="2000" dirty="0"/>
              <a:t>Centre Committee </a:t>
            </a:r>
            <a:endParaRPr lang="en-CA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Shared administrative assistant </a:t>
            </a:r>
            <a:endParaRPr lang="en-CA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0FBE422-384F-469D-BD12-59B2153BF5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441" y="171823"/>
            <a:ext cx="2520897" cy="22688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27D541F-840D-47A8-B50E-9182B8B1ECEC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DE1EF9C-B6B9-4CAB-933D-280B578051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9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880364" y="2379869"/>
            <a:ext cx="74691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NEW CULTURAL CENTRE</a:t>
            </a:r>
          </a:p>
          <a:p>
            <a:endParaRPr lang="en-US" dirty="0"/>
          </a:p>
          <a:p>
            <a:pPr algn="ctr"/>
            <a:r>
              <a:rPr lang="en-US" sz="2000" dirty="0"/>
              <a:t>In the next six months, the City and the Cultural Centre Committee </a:t>
            </a:r>
            <a:r>
              <a:rPr lang="en-US" sz="2000" dirty="0" smtClean="0"/>
              <a:t>become </a:t>
            </a:r>
            <a:r>
              <a:rPr lang="en-US" sz="2000" dirty="0"/>
              <a:t>partners in creating and funding the development of a </a:t>
            </a:r>
            <a:r>
              <a:rPr lang="en-US" sz="2000" dirty="0" smtClean="0"/>
              <a:t>Request For Proposals (RFP) for </a:t>
            </a:r>
            <a:r>
              <a:rPr lang="en-US" sz="2000" dirty="0"/>
              <a:t>a feasibility study for a future Community Cultural Hub/Community </a:t>
            </a:r>
            <a:r>
              <a:rPr lang="en-US" sz="2000" dirty="0" smtClean="0"/>
              <a:t>Complex</a:t>
            </a:r>
            <a:endParaRPr lang="en-CA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D25C2D6-4FC5-4036-A9C0-45C4642D1D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18" y="446129"/>
            <a:ext cx="2581715" cy="23235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4AD589-DCC4-483D-88F3-79F121909445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CB21B7E-14BA-4E71-8D30-11F0484ADC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63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837448" y="3013501"/>
            <a:ext cx="7469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THANK YOU</a:t>
            </a:r>
            <a:endParaRPr lang="en-CA"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A19BEBA-8D2E-458C-BA8B-72EA2EADBA89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F93BC65-4F34-43A6-BC81-9B22E6B4C4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FB7B0B-A1E6-449F-B1A2-94D7A614B67A}"/>
              </a:ext>
            </a:extLst>
          </p:cNvPr>
          <p:cNvSpPr txBox="1"/>
          <p:nvPr/>
        </p:nvSpPr>
        <p:spPr>
          <a:xfrm>
            <a:off x="502671" y="1290853"/>
            <a:ext cx="8029523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/>
              <a:t>WHO ARE WE?</a:t>
            </a:r>
          </a:p>
          <a:p>
            <a:pPr lvl="0" algn="ctr">
              <a:spcAft>
                <a:spcPts val="1200"/>
              </a:spcAft>
            </a:pPr>
            <a:r>
              <a:rPr lang="en-US" sz="3200" dirty="0" smtClean="0"/>
              <a:t>ABOUT KAWARTHA LAKES ART COUNCIL</a:t>
            </a:r>
            <a:endParaRPr lang="en-US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A n</a:t>
            </a:r>
            <a:r>
              <a:rPr lang="en-GB" sz="2000" dirty="0" err="1" smtClean="0"/>
              <a:t>ot</a:t>
            </a:r>
            <a:r>
              <a:rPr lang="en-GB" sz="2000" dirty="0"/>
              <a:t> </a:t>
            </a:r>
            <a:r>
              <a:rPr lang="en-GB" sz="2000" dirty="0" smtClean="0"/>
              <a:t>for profit </a:t>
            </a:r>
            <a:r>
              <a:rPr lang="en-GB" sz="2000" dirty="0"/>
              <a:t>organization incorporated in </a:t>
            </a:r>
            <a:r>
              <a:rPr lang="en-GB" sz="2000" dirty="0" smtClean="0"/>
              <a:t>2014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Vision</a:t>
            </a:r>
            <a:r>
              <a:rPr lang="en-GB" sz="2000" dirty="0"/>
              <a:t>:  to advocate for arts, culture and heritage as economic drivers contributing to the wellbeing of </a:t>
            </a:r>
            <a:r>
              <a:rPr lang="en-GB" sz="2000" dirty="0" smtClean="0"/>
              <a:t>CKL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We </a:t>
            </a:r>
            <a:r>
              <a:rPr lang="en-GB" sz="2000" dirty="0"/>
              <a:t>partner with the City, Kawartha Lakes Heritage Network and other interested parties  A membership of 75 artists and organizations representing over 1,000 residents 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Board of 10 volunteers who are artists, business owners and cultural leaders with expertise in business and cultural planning, philanthropy, government and stakeholder </a:t>
            </a:r>
            <a:r>
              <a:rPr lang="en-GB" sz="2000" dirty="0" smtClean="0"/>
              <a:t>relations</a:t>
            </a:r>
            <a:endParaRPr lang="en-CA" sz="2000" dirty="0"/>
          </a:p>
          <a:p>
            <a:pPr algn="ctr"/>
            <a:endParaRPr lang="en-CA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BF2106-9007-4FD2-AF4A-F42AD51E26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A0E3528-3FEA-4BB7-B608-D4B26757B29D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8AE7922-A760-4FB8-85E1-C0299505A2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FB7B0B-A1E6-449F-B1A2-94D7A614B67A}"/>
              </a:ext>
            </a:extLst>
          </p:cNvPr>
          <p:cNvSpPr txBox="1"/>
          <p:nvPr/>
        </p:nvSpPr>
        <p:spPr>
          <a:xfrm>
            <a:off x="524787" y="1343770"/>
            <a:ext cx="797326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dirty="0" smtClean="0"/>
              <a:t>Offered </a:t>
            </a:r>
            <a:r>
              <a:rPr lang="en-GB" dirty="0"/>
              <a:t>numerous educational sessions to </a:t>
            </a:r>
            <a:r>
              <a:rPr lang="en-GB" dirty="0" smtClean="0"/>
              <a:t>community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dirty="0"/>
              <a:t>I</a:t>
            </a:r>
            <a:r>
              <a:rPr lang="en-GB" dirty="0" smtClean="0"/>
              <a:t>nitiated </a:t>
            </a:r>
            <a:r>
              <a:rPr lang="en-GB" dirty="0"/>
              <a:t>“Made in the </a:t>
            </a:r>
            <a:r>
              <a:rPr lang="en-GB" dirty="0" err="1"/>
              <a:t>Kawarthas</a:t>
            </a:r>
            <a:r>
              <a:rPr lang="en-GB" dirty="0" smtClean="0"/>
              <a:t>” </a:t>
            </a:r>
            <a:r>
              <a:rPr lang="en-GB" dirty="0"/>
              <a:t>annual Arts Show and Sale in November </a:t>
            </a:r>
            <a:r>
              <a:rPr lang="en-GB" dirty="0" smtClean="0"/>
              <a:t>2017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dirty="0" smtClean="0"/>
              <a:t>Re</a:t>
            </a:r>
            <a:r>
              <a:rPr lang="en-GB" dirty="0"/>
              <a:t>-launched </a:t>
            </a:r>
            <a:r>
              <a:rPr lang="en-GB" dirty="0" err="1"/>
              <a:t>ArtsVote</a:t>
            </a:r>
            <a:r>
              <a:rPr lang="en-GB" dirty="0"/>
              <a:t> advocacy campaign August </a:t>
            </a:r>
            <a:r>
              <a:rPr lang="en-GB" dirty="0" smtClean="0"/>
              <a:t>2018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dirty="0"/>
              <a:t>Attracting businesses through our Community Partners sponsorship </a:t>
            </a:r>
            <a:r>
              <a:rPr lang="en-GB" dirty="0" smtClean="0"/>
              <a:t>program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dirty="0"/>
              <a:t>Launching first arts, culture and heritage newsletter in CKL (October</a:t>
            </a:r>
            <a:r>
              <a:rPr lang="en-GB" dirty="0" smtClean="0"/>
              <a:t>)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GB" dirty="0"/>
              <a:t>O</a:t>
            </a:r>
            <a:r>
              <a:rPr lang="en-GB" dirty="0" smtClean="0"/>
              <a:t>ur </a:t>
            </a:r>
            <a:r>
              <a:rPr lang="en-GB" dirty="0"/>
              <a:t>social media platforms are robust and vibrant </a:t>
            </a:r>
            <a:endParaRPr lang="en-GB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b="1" i="1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i="1" dirty="0" smtClean="0"/>
              <a:t>We </a:t>
            </a:r>
            <a:r>
              <a:rPr lang="en-GB" sz="2000" b="1" i="1" dirty="0"/>
              <a:t>speak for the Arts &amp; Heritage </a:t>
            </a:r>
            <a:r>
              <a:rPr lang="en-GB" sz="2000" b="1" i="1" dirty="0" smtClean="0"/>
              <a:t>Sector</a:t>
            </a:r>
            <a:endParaRPr lang="en-CA" sz="2000" b="1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BF2106-9007-4FD2-AF4A-F42AD51E26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A0E3528-3FEA-4BB7-B608-D4B26757B29D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8AE7922-A760-4FB8-85E1-C0299505A2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6" y="1327869"/>
            <a:ext cx="7568882" cy="4739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ABOUT THE CULTURAL CENTRE COMMITTEE</a:t>
            </a:r>
            <a:endParaRPr lang="en-CA" sz="3200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CA" dirty="0"/>
              <a:t>The Cultural Centre Committee is a Special Project Partnership project between the Kawartha Lakes Arts Council and the Kawartha Lakes Heritage Network.</a:t>
            </a:r>
          </a:p>
          <a:p>
            <a:r>
              <a:rPr lang="en-CA" dirty="0"/>
              <a:t> </a:t>
            </a:r>
          </a:p>
          <a:p>
            <a:r>
              <a:rPr lang="en-CA" dirty="0"/>
              <a:t>The goals of the committee </a:t>
            </a:r>
            <a:r>
              <a:rPr lang="en-CA" dirty="0" smtClean="0"/>
              <a:t>are: </a:t>
            </a:r>
          </a:p>
          <a:p>
            <a:endParaRPr lang="en-CA" dirty="0" smtClean="0"/>
          </a:p>
          <a:p>
            <a:pPr marL="285750" indent="-285750">
              <a:buFont typeface="Arial"/>
              <a:buChar char="•"/>
            </a:pPr>
            <a:r>
              <a:rPr lang="en-CA" dirty="0"/>
              <a:t>T</a:t>
            </a:r>
            <a:r>
              <a:rPr lang="en-CA" dirty="0" smtClean="0"/>
              <a:t>o </a:t>
            </a:r>
            <a:r>
              <a:rPr lang="en-CA" dirty="0"/>
              <a:t>represent and strengthen the arts and heritage </a:t>
            </a:r>
            <a:r>
              <a:rPr lang="en-CA" dirty="0" smtClean="0"/>
              <a:t>sectors</a:t>
            </a:r>
          </a:p>
          <a:p>
            <a:r>
              <a:rPr lang="en-CA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CA" dirty="0"/>
              <a:t>P</a:t>
            </a:r>
            <a:r>
              <a:rPr lang="en-CA" dirty="0" smtClean="0"/>
              <a:t>romote </a:t>
            </a:r>
            <a:r>
              <a:rPr lang="en-CA" dirty="0"/>
              <a:t>the adoption of the Cultural and Heritage Master </a:t>
            </a:r>
            <a:r>
              <a:rPr lang="en-CA" dirty="0" smtClean="0"/>
              <a:t>Plans</a:t>
            </a:r>
            <a:endParaRPr lang="en-CA" dirty="0"/>
          </a:p>
          <a:p>
            <a:endParaRPr lang="en-CA" dirty="0" smtClean="0"/>
          </a:p>
          <a:p>
            <a:pPr marL="285750" indent="-285750">
              <a:buFont typeface="Arial"/>
              <a:buChar char="•"/>
            </a:pPr>
            <a:r>
              <a:rPr lang="en-CA" dirty="0"/>
              <a:t>E</a:t>
            </a:r>
            <a:r>
              <a:rPr lang="en-CA" dirty="0" smtClean="0"/>
              <a:t>nsure permanent </a:t>
            </a:r>
            <a:r>
              <a:rPr lang="en-CA" dirty="0"/>
              <a:t>city staff </a:t>
            </a:r>
            <a:r>
              <a:rPr lang="en-CA" dirty="0" smtClean="0"/>
              <a:t>positions are in place for Culture </a:t>
            </a:r>
          </a:p>
          <a:p>
            <a:endParaRPr lang="en-CA" dirty="0" smtClean="0"/>
          </a:p>
          <a:p>
            <a:pPr marL="285750" indent="-285750">
              <a:buFont typeface="Arial"/>
              <a:buChar char="•"/>
            </a:pPr>
            <a:r>
              <a:rPr lang="en-CA" dirty="0"/>
              <a:t>E</a:t>
            </a:r>
            <a:r>
              <a:rPr lang="en-CA" dirty="0" smtClean="0"/>
              <a:t>xplore </a:t>
            </a:r>
            <a:r>
              <a:rPr lang="en-CA" dirty="0"/>
              <a:t>the feasibility of a shared Cultural </a:t>
            </a:r>
            <a:r>
              <a:rPr lang="en-CA" dirty="0" smtClean="0"/>
              <a:t>Centre</a:t>
            </a:r>
            <a:endParaRPr lang="en-CA" dirty="0"/>
          </a:p>
          <a:p>
            <a:r>
              <a:rPr lang="en-CA" b="1" dirty="0"/>
              <a:t> </a:t>
            </a:r>
            <a:endParaRPr lang="en-CA" dirty="0"/>
          </a:p>
          <a:p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A0E3528-3FEA-4BB7-B608-D4B26757B29D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51BBEA-802D-4E7B-8B2F-B336EE1AC1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1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6" y="1327869"/>
            <a:ext cx="756888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ARE WE HERE TODAY?</a:t>
            </a:r>
            <a:endParaRPr lang="en-CA" sz="3200" dirty="0"/>
          </a:p>
          <a:p>
            <a:r>
              <a:rPr lang="en-US" dirty="0"/>
              <a:t> 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PARTNERSHIPS </a:t>
            </a:r>
          </a:p>
          <a:p>
            <a:r>
              <a:rPr lang="en-CA" dirty="0" smtClean="0"/>
              <a:t>     Partnerships between the arts and heritage sectors and the City have</a:t>
            </a:r>
          </a:p>
          <a:p>
            <a:r>
              <a:rPr lang="en-CA" dirty="0" smtClean="0"/>
              <a:t>     created within the Cultural Sector a </a:t>
            </a:r>
            <a:r>
              <a:rPr lang="en-CA" dirty="0"/>
              <a:t>significant momentum </a:t>
            </a:r>
            <a:endParaRPr lang="en-CA" dirty="0" smtClean="0"/>
          </a:p>
          <a:p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MOMENTUM </a:t>
            </a:r>
          </a:p>
          <a:p>
            <a:r>
              <a:rPr lang="en-CA" b="1" dirty="0" smtClean="0"/>
              <a:t>     </a:t>
            </a:r>
            <a:r>
              <a:rPr lang="en-CA" dirty="0" smtClean="0"/>
              <a:t>Momentum that has brought us to the next logical step of the discussion of</a:t>
            </a:r>
          </a:p>
          <a:p>
            <a:r>
              <a:rPr lang="en-CA" dirty="0" smtClean="0"/>
              <a:t>     investment 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INVESTMENT </a:t>
            </a:r>
          </a:p>
          <a:p>
            <a:r>
              <a:rPr lang="en-CA" b="1" dirty="0"/>
              <a:t> </a:t>
            </a:r>
            <a:r>
              <a:rPr lang="en-CA" b="1" dirty="0" smtClean="0"/>
              <a:t>    </a:t>
            </a:r>
            <a:r>
              <a:rPr lang="en-CA" dirty="0" smtClean="0"/>
              <a:t>Investment with the City and</a:t>
            </a:r>
          </a:p>
          <a:p>
            <a:r>
              <a:rPr lang="en-CA" dirty="0" smtClean="0"/>
              <a:t> </a:t>
            </a:r>
            <a:endParaRPr lang="en-CA" dirty="0"/>
          </a:p>
          <a:p>
            <a:pPr algn="ctr">
              <a:spcBef>
                <a:spcPts val="600"/>
              </a:spcBef>
            </a:pPr>
            <a:r>
              <a:rPr lang="en-CA" sz="2400" b="1" dirty="0" smtClean="0"/>
              <a:t>OUR WILLINGNESS TO WORK WITH THE NEW COUNCIL</a:t>
            </a:r>
            <a:r>
              <a:rPr lang="en-CA" dirty="0"/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A0E3528-3FEA-4BB7-B608-D4B26757B29D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51BBEA-802D-4E7B-8B2F-B336EE1AC1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5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FB7B0B-A1E6-449F-B1A2-94D7A614B67A}"/>
              </a:ext>
            </a:extLst>
          </p:cNvPr>
          <p:cNvSpPr txBox="1"/>
          <p:nvPr/>
        </p:nvSpPr>
        <p:spPr>
          <a:xfrm>
            <a:off x="562062" y="1066676"/>
            <a:ext cx="78940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/>
              <a:t>WHERE ARE WE NOW?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dirty="0"/>
              <a:t>The partnerships built between the cultural sector and our municipal government has created great momentum for the sector.</a:t>
            </a:r>
            <a:endParaRPr lang="en-CA" dirty="0"/>
          </a:p>
          <a:p>
            <a:r>
              <a:rPr lang="en-CA" sz="1600" dirty="0"/>
              <a:t> </a:t>
            </a:r>
          </a:p>
          <a:p>
            <a:pPr algn="ctr"/>
            <a:endParaRPr lang="en-CA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CB7A12-B1D2-4A73-94D7-7CECF5735265}"/>
              </a:ext>
            </a:extLst>
          </p:cNvPr>
          <p:cNvSpPr txBox="1"/>
          <p:nvPr/>
        </p:nvSpPr>
        <p:spPr>
          <a:xfrm>
            <a:off x="562062" y="2707604"/>
            <a:ext cx="1140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June 28</a:t>
            </a:r>
            <a:br>
              <a:rPr lang="en-CA" sz="1600" b="1" dirty="0"/>
            </a:br>
            <a:r>
              <a:rPr lang="en-CA" sz="1600" b="1" dirty="0"/>
              <a:t>2016 </a:t>
            </a:r>
            <a:endParaRPr lang="en-CA" sz="1600" dirty="0"/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2179330" y="2681546"/>
            <a:ext cx="59860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Council accepts four recommendations of the Cultural &amp; Heritage Task Force </a:t>
            </a:r>
          </a:p>
          <a:p>
            <a:r>
              <a:rPr lang="en-CA" dirty="0"/>
              <a:t> </a:t>
            </a:r>
          </a:p>
          <a:p>
            <a:r>
              <a:rPr lang="en-CA" dirty="0"/>
              <a:t>Debra Soule appointed to position on a full-time basis</a:t>
            </a:r>
          </a:p>
          <a:p>
            <a:r>
              <a:rPr lang="en-CA" dirty="0"/>
              <a:t> </a:t>
            </a:r>
            <a:br>
              <a:rPr lang="en-CA" dirty="0"/>
            </a:br>
            <a:r>
              <a:rPr lang="en-CA" dirty="0"/>
              <a:t>Cultural Centre Committee meets with Ron Taylor to follow up on Task Force recommendations; Ron asks Needs Assessment of cultural and heritage organizations be completed</a:t>
            </a:r>
          </a:p>
          <a:p>
            <a:r>
              <a:rPr lang="en-CA" dirty="0"/>
              <a:t> </a:t>
            </a:r>
          </a:p>
          <a:p>
            <a:r>
              <a:rPr lang="en-CA" dirty="0"/>
              <a:t>Arts &amp; Heritage Trail unveiled at Academy Theatre</a:t>
            </a:r>
          </a:p>
          <a:p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D74300-3F38-45BB-AE43-4E96296833BC}"/>
              </a:ext>
            </a:extLst>
          </p:cNvPr>
          <p:cNvSpPr txBox="1"/>
          <p:nvPr/>
        </p:nvSpPr>
        <p:spPr>
          <a:xfrm>
            <a:off x="550930" y="3520716"/>
            <a:ext cx="1140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October</a:t>
            </a:r>
            <a:br>
              <a:rPr lang="en-CA" sz="1600" b="1" dirty="0"/>
            </a:br>
            <a:r>
              <a:rPr lang="en-CA" sz="1600" b="1" dirty="0"/>
              <a:t>2016 </a:t>
            </a:r>
            <a:endParaRPr lang="en-CA" sz="1600" dirty="0"/>
          </a:p>
          <a:p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15FEC7-1800-495C-ADF9-657B355AFA3C}"/>
              </a:ext>
            </a:extLst>
          </p:cNvPr>
          <p:cNvSpPr txBox="1"/>
          <p:nvPr/>
        </p:nvSpPr>
        <p:spPr>
          <a:xfrm>
            <a:off x="469235" y="4051280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December</a:t>
            </a:r>
            <a:br>
              <a:rPr lang="en-CA" sz="1600" b="1" dirty="0"/>
            </a:br>
            <a:r>
              <a:rPr lang="en-CA" sz="1600" b="1" dirty="0"/>
              <a:t>2016 </a:t>
            </a:r>
            <a:endParaRPr lang="en-CA" sz="1600" dirty="0"/>
          </a:p>
          <a:p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D6FE0D-8889-4302-B2BA-96766E49F817}"/>
              </a:ext>
            </a:extLst>
          </p:cNvPr>
          <p:cNvSpPr txBox="1"/>
          <p:nvPr/>
        </p:nvSpPr>
        <p:spPr>
          <a:xfrm>
            <a:off x="454857" y="5158447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February</a:t>
            </a:r>
            <a:br>
              <a:rPr lang="en-CA" sz="1600" b="1" dirty="0"/>
            </a:br>
            <a:r>
              <a:rPr lang="en-CA" sz="1600" b="1" dirty="0"/>
              <a:t>2016 </a:t>
            </a:r>
            <a:endParaRPr lang="en-CA" sz="1600" dirty="0"/>
          </a:p>
          <a:p>
            <a:endParaRPr lang="en-C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CAFB7D1-C238-4A73-B84A-0F5883DA729F}"/>
              </a:ext>
            </a:extLst>
          </p:cNvPr>
          <p:cNvSpPr/>
          <p:nvPr/>
        </p:nvSpPr>
        <p:spPr>
          <a:xfrm>
            <a:off x="1777998" y="2801999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EEDDB8D-EEEE-4A47-922C-E6FB80061511}"/>
              </a:ext>
            </a:extLst>
          </p:cNvPr>
          <p:cNvSpPr/>
          <p:nvPr/>
        </p:nvSpPr>
        <p:spPr>
          <a:xfrm>
            <a:off x="1790690" y="3620067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1E9ECD1-8570-4C46-B804-96CCAD5B31AD}"/>
              </a:ext>
            </a:extLst>
          </p:cNvPr>
          <p:cNvSpPr/>
          <p:nvPr/>
        </p:nvSpPr>
        <p:spPr>
          <a:xfrm>
            <a:off x="1777998" y="4147086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3CF7F00-34C0-4A85-AB80-0A37FBF1C79D}"/>
              </a:ext>
            </a:extLst>
          </p:cNvPr>
          <p:cNvSpPr/>
          <p:nvPr/>
        </p:nvSpPr>
        <p:spPr>
          <a:xfrm>
            <a:off x="1790690" y="5264631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6F85508-025A-4312-B6B8-D8E281912EEF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451BBEA-802D-4E7B-8B2F-B336EE1AC1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87487674-3086-4DBE-B3D3-9EA32556F300}"/>
              </a:ext>
            </a:extLst>
          </p:cNvPr>
          <p:cNvCxnSpPr>
            <a:stCxn id="13" idx="0"/>
          </p:cNvCxnSpPr>
          <p:nvPr/>
        </p:nvCxnSpPr>
        <p:spPr>
          <a:xfrm flipH="1">
            <a:off x="1862356" y="2801999"/>
            <a:ext cx="1809" cy="31038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3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54831" cy="11660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CB7A12-B1D2-4A73-94D7-7CECF5735265}"/>
              </a:ext>
            </a:extLst>
          </p:cNvPr>
          <p:cNvSpPr txBox="1"/>
          <p:nvPr/>
        </p:nvSpPr>
        <p:spPr>
          <a:xfrm>
            <a:off x="549121" y="1559683"/>
            <a:ext cx="1140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April</a:t>
            </a:r>
            <a:br>
              <a:rPr lang="en-CA" sz="1600" b="1" dirty="0"/>
            </a:br>
            <a:r>
              <a:rPr lang="en-CA" sz="1600" b="1" dirty="0"/>
              <a:t>2017 </a:t>
            </a:r>
            <a:endParaRPr lang="en-CA" sz="1600" dirty="0"/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2254831" y="1559683"/>
            <a:ext cx="59860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KLAC notified beneficiary of a $50,000 Restricted Gift to support Feasibility Study for a potential Culture Centre/cultural hub in CKL</a:t>
            </a:r>
          </a:p>
          <a:p>
            <a:r>
              <a:rPr lang="en-CA" dirty="0"/>
              <a:t> </a:t>
            </a:r>
          </a:p>
          <a:p>
            <a:r>
              <a:rPr lang="en-CA" dirty="0"/>
              <a:t>KLAC &amp; HN successful in obtaining $64,000 grant to hire Program Coordinator for Arts &amp; Heritage Trail </a:t>
            </a:r>
            <a:br>
              <a:rPr lang="en-CA" dirty="0"/>
            </a:br>
            <a:endParaRPr lang="en-CA" dirty="0"/>
          </a:p>
          <a:p>
            <a:r>
              <a:rPr lang="en-CA" dirty="0"/>
              <a:t>Draft Vision Statement (Needs Assessment) document completed </a:t>
            </a:r>
          </a:p>
          <a:p>
            <a:r>
              <a:rPr lang="en-CA" dirty="0"/>
              <a:t> </a:t>
            </a:r>
            <a:br>
              <a:rPr lang="en-CA" dirty="0"/>
            </a:br>
            <a:r>
              <a:rPr lang="en-CA" dirty="0"/>
              <a:t>CKL confirms 2018 budget and announces its 10 year Financial Plan </a:t>
            </a:r>
          </a:p>
          <a:p>
            <a:endParaRPr lang="en-CA" dirty="0"/>
          </a:p>
          <a:p>
            <a:r>
              <a:rPr lang="en-CA" dirty="0"/>
              <a:t>KLAC announces the anonymous $50,000 gift for the Feasibility Study for a potential Culture Centre/cultural hub in CKL</a:t>
            </a:r>
          </a:p>
          <a:p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D74300-3F38-45BB-AE43-4E96296833BC}"/>
              </a:ext>
            </a:extLst>
          </p:cNvPr>
          <p:cNvSpPr txBox="1"/>
          <p:nvPr/>
        </p:nvSpPr>
        <p:spPr>
          <a:xfrm>
            <a:off x="533723" y="2632034"/>
            <a:ext cx="1140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July </a:t>
            </a:r>
            <a:br>
              <a:rPr lang="en-CA" sz="1600" b="1" dirty="0"/>
            </a:br>
            <a:r>
              <a:rPr lang="en-CA" sz="1600" b="1" dirty="0"/>
              <a:t>2017 </a:t>
            </a:r>
            <a:endParaRPr lang="en-CA" sz="1600" dirty="0"/>
          </a:p>
          <a:p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15FEC7-1800-495C-ADF9-657B355AFA3C}"/>
              </a:ext>
            </a:extLst>
          </p:cNvPr>
          <p:cNvSpPr txBox="1"/>
          <p:nvPr/>
        </p:nvSpPr>
        <p:spPr>
          <a:xfrm>
            <a:off x="449631" y="3456879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October</a:t>
            </a:r>
            <a:br>
              <a:rPr lang="en-CA" sz="1600" b="1" dirty="0"/>
            </a:br>
            <a:r>
              <a:rPr lang="en-CA" sz="1600" b="1" dirty="0"/>
              <a:t>2017 </a:t>
            </a:r>
            <a:endParaRPr lang="en-CA" sz="1600" dirty="0"/>
          </a:p>
          <a:p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D6FE0D-8889-4302-B2BA-96766E49F817}"/>
              </a:ext>
            </a:extLst>
          </p:cNvPr>
          <p:cNvSpPr txBox="1"/>
          <p:nvPr/>
        </p:nvSpPr>
        <p:spPr>
          <a:xfrm>
            <a:off x="432169" y="4299631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November</a:t>
            </a:r>
            <a:br>
              <a:rPr lang="en-CA" sz="1600" b="1" dirty="0"/>
            </a:br>
            <a:r>
              <a:rPr lang="en-CA" sz="1600" b="1" dirty="0"/>
              <a:t>2017 </a:t>
            </a:r>
            <a:endParaRPr lang="en-CA" sz="1600" dirty="0"/>
          </a:p>
          <a:p>
            <a:endParaRPr lang="en-CA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FAD3734-824F-4B10-9E3E-14FAFE6B4681}"/>
              </a:ext>
            </a:extLst>
          </p:cNvPr>
          <p:cNvCxnSpPr>
            <a:cxnSpLocks/>
          </p:cNvCxnSpPr>
          <p:nvPr/>
        </p:nvCxnSpPr>
        <p:spPr>
          <a:xfrm flipH="1">
            <a:off x="1862348" y="1736521"/>
            <a:ext cx="8" cy="3993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CAFB7D1-C238-4A73-B84A-0F5883DA729F}"/>
              </a:ext>
            </a:extLst>
          </p:cNvPr>
          <p:cNvSpPr/>
          <p:nvPr/>
        </p:nvSpPr>
        <p:spPr>
          <a:xfrm>
            <a:off x="1776188" y="1652660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EEDDB8D-EEEE-4A47-922C-E6FB80061511}"/>
              </a:ext>
            </a:extLst>
          </p:cNvPr>
          <p:cNvSpPr/>
          <p:nvPr/>
        </p:nvSpPr>
        <p:spPr>
          <a:xfrm>
            <a:off x="1776182" y="2751577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1E9ECD1-8570-4C46-B804-96CCAD5B31AD}"/>
              </a:ext>
            </a:extLst>
          </p:cNvPr>
          <p:cNvSpPr/>
          <p:nvPr/>
        </p:nvSpPr>
        <p:spPr>
          <a:xfrm>
            <a:off x="1776182" y="3567027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3CF7F00-34C0-4A85-AB80-0A37FBF1C79D}"/>
              </a:ext>
            </a:extLst>
          </p:cNvPr>
          <p:cNvSpPr/>
          <p:nvPr/>
        </p:nvSpPr>
        <p:spPr>
          <a:xfrm>
            <a:off x="1776182" y="4399226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ECA7661-6143-4782-9FB4-D92318FA4A52}"/>
              </a:ext>
            </a:extLst>
          </p:cNvPr>
          <p:cNvSpPr txBox="1"/>
          <p:nvPr/>
        </p:nvSpPr>
        <p:spPr>
          <a:xfrm>
            <a:off x="430814" y="5161405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March</a:t>
            </a:r>
            <a:br>
              <a:rPr lang="en-CA" sz="1600" b="1" dirty="0"/>
            </a:br>
            <a:r>
              <a:rPr lang="en-CA" sz="1600" b="1" dirty="0"/>
              <a:t>2018 </a:t>
            </a:r>
            <a:endParaRPr lang="en-CA" sz="1600" dirty="0"/>
          </a:p>
          <a:p>
            <a:endParaRPr lang="en-C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121DF78-AF3C-4076-BAED-5FE3CD1DEDE0}"/>
              </a:ext>
            </a:extLst>
          </p:cNvPr>
          <p:cNvSpPr/>
          <p:nvPr/>
        </p:nvSpPr>
        <p:spPr>
          <a:xfrm>
            <a:off x="1776182" y="5247186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6B7F55C-224C-41AD-B176-9BB0654CC1C3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B7EB72FD-8BCA-4261-8B6F-C8E2C93CE8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AF2BB9E7-A305-4E2F-98EF-B7F123FEA1C1}"/>
              </a:ext>
            </a:extLst>
          </p:cNvPr>
          <p:cNvCxnSpPr/>
          <p:nvPr/>
        </p:nvCxnSpPr>
        <p:spPr>
          <a:xfrm flipH="1">
            <a:off x="1862356" y="2801999"/>
            <a:ext cx="1809" cy="31038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8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ED64C8-4650-47A9-A103-2F8B51CB2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4831" cy="11660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CB7A12-B1D2-4A73-94D7-7CECF5735265}"/>
              </a:ext>
            </a:extLst>
          </p:cNvPr>
          <p:cNvSpPr txBox="1"/>
          <p:nvPr/>
        </p:nvSpPr>
        <p:spPr>
          <a:xfrm>
            <a:off x="549121" y="1861687"/>
            <a:ext cx="1140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April</a:t>
            </a:r>
            <a:br>
              <a:rPr lang="en-CA" sz="1600" b="1" dirty="0"/>
            </a:br>
            <a:r>
              <a:rPr lang="en-CA" sz="1600" b="1" dirty="0"/>
              <a:t>2018 </a:t>
            </a:r>
            <a:endParaRPr lang="en-CA" sz="1600" dirty="0"/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F1F356-3776-4ADF-8790-052F170ADDC7}"/>
              </a:ext>
            </a:extLst>
          </p:cNvPr>
          <p:cNvSpPr txBox="1"/>
          <p:nvPr/>
        </p:nvSpPr>
        <p:spPr>
          <a:xfrm>
            <a:off x="2254831" y="1861687"/>
            <a:ext cx="59860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“Kawartha Lakes This Week” reports $2M earmarked in City 10 year Financial Plan for Cultural Centre</a:t>
            </a:r>
          </a:p>
          <a:p>
            <a:r>
              <a:rPr lang="en-CA" sz="1600" dirty="0"/>
              <a:t> </a:t>
            </a:r>
          </a:p>
          <a:p>
            <a:r>
              <a:rPr lang="en-CA" dirty="0"/>
              <a:t>Olde Gaol Museum granted emergency funding without Business Plan</a:t>
            </a:r>
          </a:p>
          <a:p>
            <a:endParaRPr lang="en-CA" sz="1600" dirty="0"/>
          </a:p>
          <a:p>
            <a:r>
              <a:rPr lang="en-CA" dirty="0"/>
              <a:t>All implementation tasks set out in June 2016 to move forward Strategic Priorities in Cultural  Master Plan accomplished</a:t>
            </a:r>
          </a:p>
          <a:p>
            <a:endParaRPr lang="en-CA" dirty="0"/>
          </a:p>
          <a:p>
            <a:r>
              <a:rPr lang="en-CA" dirty="0"/>
              <a:t>KLAC makes a deputation to City Council</a:t>
            </a:r>
          </a:p>
          <a:p>
            <a:endParaRPr lang="en-CA" dirty="0"/>
          </a:p>
          <a:p>
            <a:endParaRPr lang="en-CA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D74300-3F38-45BB-AE43-4E96296833BC}"/>
              </a:ext>
            </a:extLst>
          </p:cNvPr>
          <p:cNvSpPr txBox="1"/>
          <p:nvPr/>
        </p:nvSpPr>
        <p:spPr>
          <a:xfrm>
            <a:off x="525207" y="2649481"/>
            <a:ext cx="1140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May </a:t>
            </a:r>
            <a:br>
              <a:rPr lang="en-CA" sz="1600" b="1" dirty="0"/>
            </a:br>
            <a:r>
              <a:rPr lang="en-CA" sz="1600" b="1" dirty="0"/>
              <a:t>2018 </a:t>
            </a:r>
            <a:endParaRPr lang="en-CA" sz="1600" dirty="0"/>
          </a:p>
          <a:p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15FEC7-1800-495C-ADF9-657B355AFA3C}"/>
              </a:ext>
            </a:extLst>
          </p:cNvPr>
          <p:cNvSpPr txBox="1"/>
          <p:nvPr/>
        </p:nvSpPr>
        <p:spPr>
          <a:xfrm>
            <a:off x="449631" y="3437275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June</a:t>
            </a:r>
            <a:br>
              <a:rPr lang="en-CA" sz="1600" b="1" dirty="0"/>
            </a:br>
            <a:r>
              <a:rPr lang="en-CA" sz="1600" b="1" dirty="0"/>
              <a:t>2018 </a:t>
            </a:r>
            <a:endParaRPr lang="en-CA" sz="1600" dirty="0"/>
          </a:p>
          <a:p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D6FE0D-8889-4302-B2BA-96766E49F817}"/>
              </a:ext>
            </a:extLst>
          </p:cNvPr>
          <p:cNvSpPr txBox="1"/>
          <p:nvPr/>
        </p:nvSpPr>
        <p:spPr>
          <a:xfrm>
            <a:off x="432380" y="4518551"/>
            <a:ext cx="1326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September</a:t>
            </a:r>
            <a:br>
              <a:rPr lang="en-CA" sz="1600" b="1" dirty="0"/>
            </a:br>
            <a:r>
              <a:rPr lang="en-CA" sz="1600" b="1" dirty="0"/>
              <a:t>2018 </a:t>
            </a:r>
            <a:endParaRPr lang="en-CA" sz="1600" dirty="0"/>
          </a:p>
          <a:p>
            <a:endParaRPr lang="en-CA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FAD3734-824F-4B10-9E3E-14FAFE6B4681}"/>
              </a:ext>
            </a:extLst>
          </p:cNvPr>
          <p:cNvCxnSpPr>
            <a:cxnSpLocks/>
            <a:endCxn id="16" idx="4"/>
          </p:cNvCxnSpPr>
          <p:nvPr/>
        </p:nvCxnSpPr>
        <p:spPr>
          <a:xfrm flipH="1">
            <a:off x="1862349" y="2038525"/>
            <a:ext cx="8" cy="2785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CAFB7D1-C238-4A73-B84A-0F5883DA729F}"/>
              </a:ext>
            </a:extLst>
          </p:cNvPr>
          <p:cNvSpPr/>
          <p:nvPr/>
        </p:nvSpPr>
        <p:spPr>
          <a:xfrm>
            <a:off x="1776188" y="1954664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EEDDB8D-EEEE-4A47-922C-E6FB80061511}"/>
              </a:ext>
            </a:extLst>
          </p:cNvPr>
          <p:cNvSpPr/>
          <p:nvPr/>
        </p:nvSpPr>
        <p:spPr>
          <a:xfrm>
            <a:off x="1776182" y="2726120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1E9ECD1-8570-4C46-B804-96CCAD5B31AD}"/>
              </a:ext>
            </a:extLst>
          </p:cNvPr>
          <p:cNvSpPr/>
          <p:nvPr/>
        </p:nvSpPr>
        <p:spPr>
          <a:xfrm>
            <a:off x="1768253" y="3551457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3CF7F00-34C0-4A85-AB80-0A37FBF1C79D}"/>
              </a:ext>
            </a:extLst>
          </p:cNvPr>
          <p:cNvSpPr/>
          <p:nvPr/>
        </p:nvSpPr>
        <p:spPr>
          <a:xfrm>
            <a:off x="1776182" y="4637912"/>
            <a:ext cx="172333" cy="186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65C428B-AF1F-4C1E-AE26-1706351718B6}"/>
              </a:ext>
            </a:extLst>
          </p:cNvPr>
          <p:cNvSpPr/>
          <p:nvPr/>
        </p:nvSpPr>
        <p:spPr>
          <a:xfrm>
            <a:off x="0" y="6233020"/>
            <a:ext cx="9144000" cy="624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ECAEC908-5773-4A09-A949-841918717B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88" y="6368173"/>
            <a:ext cx="2877424" cy="3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881</Words>
  <Application>Microsoft Office PowerPoint</Application>
  <PresentationFormat>On-screen Show (4:3)</PresentationFormat>
  <Paragraphs>176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Lyndsey Friesen</dc:creator>
  <cp:lastModifiedBy>User2</cp:lastModifiedBy>
  <cp:revision>30</cp:revision>
  <cp:lastPrinted>2018-09-18T15:04:25Z</cp:lastPrinted>
  <dcterms:created xsi:type="dcterms:W3CDTF">2018-08-26T23:40:38Z</dcterms:created>
  <dcterms:modified xsi:type="dcterms:W3CDTF">2018-09-20T19:36:33Z</dcterms:modified>
</cp:coreProperties>
</file>